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sldIdLst>
    <p:sldId id="256" r:id="rId5"/>
    <p:sldId id="257" r:id="rId6"/>
    <p:sldId id="264" r:id="rId7"/>
    <p:sldId id="266" r:id="rId8"/>
    <p:sldId id="267" r:id="rId9"/>
    <p:sldId id="265" r:id="rId10"/>
    <p:sldId id="268" r:id="rId11"/>
    <p:sldId id="269" r:id="rId12"/>
    <p:sldId id="273" r:id="rId13"/>
    <p:sldId id="274" r:id="rId14"/>
    <p:sldId id="275" r:id="rId15"/>
    <p:sldId id="271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BE868207-9AB8-4603-A548-C1CBFDA8E133}">
          <p14:sldIdLst>
            <p14:sldId id="256"/>
            <p14:sldId id="257"/>
          </p14:sldIdLst>
        </p14:section>
        <p14:section name="Psychospołeczne warunki pracy - model ERI" id="{8AC89BE4-041F-4CC9-96A2-9A9CC4F5A762}">
          <p14:sldIdLst>
            <p14:sldId id="264"/>
            <p14:sldId id="266"/>
            <p14:sldId id="267"/>
            <p14:sldId id="265"/>
            <p14:sldId id="268"/>
            <p14:sldId id="269"/>
            <p14:sldId id="273"/>
            <p14:sldId id="274"/>
            <p14:sldId id="275"/>
            <p14:sldId id="271"/>
            <p14:sldId id="272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3F1677-C4E6-42DC-9BB7-9916921603D8}" v="2" dt="2023-10-16T20:19:29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Pirsztuk" userId="S::116303@uksw.edu.pl::d41ec10f-6487-4be2-b20b-9a8f06d68fb9" providerId="AD" clId="Web-{C23F1677-C4E6-42DC-9BB7-9916921603D8}"/>
    <pc:docChg chg="modSld">
      <pc:chgData name="Julia Pirsztuk" userId="S::116303@uksw.edu.pl::d41ec10f-6487-4be2-b20b-9a8f06d68fb9" providerId="AD" clId="Web-{C23F1677-C4E6-42DC-9BB7-9916921603D8}" dt="2023-10-16T20:19:29.750" v="1" actId="1076"/>
      <pc:docMkLst>
        <pc:docMk/>
      </pc:docMkLst>
      <pc:sldChg chg="modSp">
        <pc:chgData name="Julia Pirsztuk" userId="S::116303@uksw.edu.pl::d41ec10f-6487-4be2-b20b-9a8f06d68fb9" providerId="AD" clId="Web-{C23F1677-C4E6-42DC-9BB7-9916921603D8}" dt="2023-10-16T20:19:29.750" v="1" actId="1076"/>
        <pc:sldMkLst>
          <pc:docMk/>
          <pc:sldMk cId="2121093693" sldId="274"/>
        </pc:sldMkLst>
        <pc:spChg chg="mod">
          <ac:chgData name="Julia Pirsztuk" userId="S::116303@uksw.edu.pl::d41ec10f-6487-4be2-b20b-9a8f06d68fb9" providerId="AD" clId="Web-{C23F1677-C4E6-42DC-9BB7-9916921603D8}" dt="2023-10-16T20:19:29.750" v="1" actId="1076"/>
          <ac:spMkLst>
            <pc:docMk/>
            <pc:sldMk cId="2121093693" sldId="274"/>
            <ac:spMk id="3" creationId="{8094A012-42B7-89AD-035A-A8C4593FD339}"/>
          </ac:spMkLst>
        </pc:spChg>
      </pc:sldChg>
    </pc:docChg>
  </pc:docChgLst>
</pc:chgInfo>
</file>

<file path=ppt/media/image1.png>
</file>

<file path=ppt/media/image2.png>
</file>

<file path=ppt/media/image3.sv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2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483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6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2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2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87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6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3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30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77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S0277-9536(03)00351-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973716E-899A-63BF-363A-49436BD6E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516" y="1076635"/>
            <a:ext cx="3930256" cy="3495365"/>
          </a:xfrm>
        </p:spPr>
        <p:txBody>
          <a:bodyPr anchor="t">
            <a:normAutofit/>
          </a:bodyPr>
          <a:lstStyle/>
          <a:p>
            <a:r>
              <a:rPr lang="en-US" sz="2200" err="1"/>
              <a:t>Zarządzanie</a:t>
            </a:r>
            <a:r>
              <a:rPr lang="en-US" sz="2200"/>
              <a:t> </a:t>
            </a:r>
            <a:r>
              <a:rPr lang="en-US" sz="2200" err="1"/>
              <a:t>psychospołecznymi</a:t>
            </a:r>
            <a:r>
              <a:rPr lang="en-US" sz="2200"/>
              <a:t> </a:t>
            </a:r>
            <a:r>
              <a:rPr lang="en-US" sz="2200" err="1"/>
              <a:t>warunkami</a:t>
            </a:r>
            <a:r>
              <a:rPr lang="en-US" sz="2200"/>
              <a:t> </a:t>
            </a:r>
            <a:r>
              <a:rPr lang="en-US" sz="2200" err="1"/>
              <a:t>pracy</a:t>
            </a:r>
            <a:endParaRPr lang="en-US" sz="220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1272730-3CA7-BEC5-BE85-74E35C1B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0491" y="4713514"/>
            <a:ext cx="3930256" cy="1126847"/>
          </a:xfrm>
        </p:spPr>
        <p:txBody>
          <a:bodyPr anchor="b">
            <a:normAutofit/>
          </a:bodyPr>
          <a:lstStyle/>
          <a:p>
            <a:r>
              <a:rPr lang="pl-PL"/>
              <a:t>dr Mikołaj Stolarski</a:t>
            </a:r>
            <a:endParaRPr lang="en-US"/>
          </a:p>
        </p:txBody>
      </p:sp>
      <p:cxnSp>
        <p:nvCxnSpPr>
          <p:cNvPr id="23" name="Straight Connector 17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Wideo 3" descr="Osoby na spotkaniu">
            <a:extLst>
              <a:ext uri="{FF2B5EF4-FFF2-40B4-BE49-F238E27FC236}">
                <a16:creationId xmlns:a16="http://schemas.microsoft.com/office/drawing/2014/main" id="{A3D5ABB1-E06D-AD7E-9524-A5541F2400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5524500" y="1726864"/>
            <a:ext cx="6069273" cy="34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5716ED1-8724-9273-B667-915E442C2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ERI Ratio </a:t>
            </a:r>
            <a:r>
              <a:rPr lang="en-US" sz="4400" cap="all"/>
              <a:t>(Siegrist </a:t>
            </a:r>
            <a:r>
              <a:rPr lang="en-US" sz="4400" cap="all" err="1"/>
              <a:t>i</a:t>
            </a:r>
            <a:r>
              <a:rPr lang="en-US" sz="4400" cap="all"/>
              <a:t> in., 2014)</a:t>
            </a:r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ymbol zastępczy zawartości 2">
                <a:extLst>
                  <a:ext uri="{FF2B5EF4-FFF2-40B4-BE49-F238E27FC236}">
                    <a16:creationId xmlns:a16="http://schemas.microsoft.com/office/drawing/2014/main" id="{8094A012-42B7-89AD-035A-A8C4593FD33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88136" y="2447778"/>
                <a:ext cx="9922764" cy="423512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2400" b="0" i="1" smtClean="0">
                          <a:latin typeface="Cambria Math" panose="02040503050406030204" pitchFamily="18" charset="0"/>
                        </a:rPr>
                        <m:t>𝐸𝑅</m:t>
                      </m:r>
                      <m:r>
                        <a:rPr lang="pl-PL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l-PL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f>
                        <m:fPr>
                          <m:ctrlPr>
                            <a:rPr lang="pl-PL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l-PL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</m:num>
                        <m:den>
                          <m:r>
                            <a:rPr lang="pl-PL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pl-PL" sz="2400"/>
              </a:p>
              <a:p>
                <a:pPr marL="0" indent="0">
                  <a:buNone/>
                </a:pPr>
                <a:endParaRPr lang="pl-PL" sz="2000"/>
              </a:p>
              <a:p>
                <a:pPr marL="0" indent="0">
                  <a:buNone/>
                </a:pPr>
                <a:r>
                  <a:rPr lang="pl-PL" sz="2000"/>
                  <a:t>gdzie E jest wynikiem wysiłku, R wynikiem nagrody, a k współczynnikiem korekcyjnym, który może być użyty do dostosowania nierównej liczby pozycji w wynikach wysiłku i nagrody.</a:t>
                </a:r>
              </a:p>
              <a:p>
                <a:pPr marL="0" indent="0">
                  <a:buNone/>
                </a:pPr>
                <a:endParaRPr lang="pl-PL" sz="2000" b="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2000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pl-PL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𝐿𝑖𝑐𝑧𝑏𝑎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𝑖𝑡𝑒𝑚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ó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𝑠𝑘𝑎𝑙𝑖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𝑛𝑎𝑔𝑟𝑜𝑑𝑦</m:t>
                          </m:r>
                        </m:num>
                        <m:den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𝐿𝑖𝑐𝑧𝑏𝑎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𝑖𝑡𝑒𝑚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ó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𝑠𝑘𝑎𝑙𝑖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𝑤𝑦𝑠𝑖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ł</m:t>
                          </m:r>
                          <m:r>
                            <a:rPr lang="pl-PL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𝑘𝑢</m:t>
                          </m:r>
                        </m:den>
                      </m:f>
                    </m:oMath>
                  </m:oMathPara>
                </a14:m>
                <a:endParaRPr lang="pl-PL" sz="2000"/>
              </a:p>
            </p:txBody>
          </p:sp>
        </mc:Choice>
        <mc:Fallback>
          <p:sp>
            <p:nvSpPr>
              <p:cNvPr id="3" name="Symbol zastępczy zawartości 2">
                <a:extLst>
                  <a:ext uri="{FF2B5EF4-FFF2-40B4-BE49-F238E27FC236}">
                    <a16:creationId xmlns:a16="http://schemas.microsoft.com/office/drawing/2014/main" id="{8094A012-42B7-89AD-035A-A8C4593FD3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88136" y="2447778"/>
                <a:ext cx="9922764" cy="4235124"/>
              </a:xfrm>
              <a:blipFill>
                <a:blip r:embed="rId2"/>
                <a:stretch>
                  <a:fillRect l="-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1093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7D19598-5E70-98E7-B298-9BD091ACC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ERI Ratio </a:t>
            </a:r>
            <a:r>
              <a:rPr lang="en-US" sz="4400" cap="all"/>
              <a:t>(Siegrist </a:t>
            </a:r>
            <a:r>
              <a:rPr lang="en-US" sz="4400" cap="all" err="1"/>
              <a:t>i</a:t>
            </a:r>
            <a:r>
              <a:rPr lang="en-US" sz="4400" cap="all"/>
              <a:t> in., 2014)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015F9A9-7983-4241-7AC1-A27E1875A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/>
              <a:t>Dzięki takiemu sformułowaniu k, interpretacja współczynnika ER jest łatwiejsza do celów opisowych. </a:t>
            </a:r>
          </a:p>
          <a:p>
            <a:pPr marL="0" indent="0">
              <a:buNone/>
            </a:pPr>
            <a:r>
              <a:rPr lang="pl-PL"/>
              <a:t>Dla ER = 1, osoba zgłasza jeden wysiłek dla jednej nagrody, </a:t>
            </a:r>
          </a:p>
          <a:p>
            <a:pPr marL="0" indent="0">
              <a:buNone/>
            </a:pPr>
            <a:r>
              <a:rPr lang="pl-PL"/>
              <a:t>dla ER &lt; 1, jest mniej wysiłków dla każdej nagrody, </a:t>
            </a:r>
          </a:p>
          <a:p>
            <a:pPr marL="0" indent="0">
              <a:buNone/>
            </a:pPr>
            <a:r>
              <a:rPr lang="pl-PL"/>
              <a:t>a dla ER &gt; 1, osoba zgłasza więcej wysiłków dla każdej nagrody. </a:t>
            </a:r>
          </a:p>
          <a:p>
            <a:pPr marL="0" indent="0">
              <a:buNone/>
            </a:pPr>
            <a:r>
              <a:rPr lang="pl-PL"/>
              <a:t>W wersji krótkiej k = 7/3, a w wersji długiej k = 10/6 lub k = 10/5 w zależności od liczby elementów użytych w skali wysiłku. Należy pamiętać, że punkt odcięcia ER = 1 nie stanowi progu zatwierdzonego klinicznie. Proponujemy użycie współczynnika ER jako zmiennej ciągłej lub zmiennej kategorialnej w oparciu o </a:t>
            </a:r>
            <a:r>
              <a:rPr lang="pl-PL" err="1"/>
              <a:t>kwantyle</a:t>
            </a:r>
            <a:r>
              <a:rPr lang="pl-PL"/>
              <a:t> rozkładu.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444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257C7D0-A857-8A35-6885-90D89116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438" y="317247"/>
            <a:ext cx="9922764" cy="1294228"/>
          </a:xfrm>
        </p:spPr>
        <p:txBody>
          <a:bodyPr>
            <a:noAutofit/>
          </a:bodyPr>
          <a:lstStyle/>
          <a:p>
            <a:r>
              <a:rPr lang="pl-PL" sz="2800"/>
              <a:t>ERI przykład zastosowania - </a:t>
            </a:r>
            <a:r>
              <a:rPr lang="en-US" sz="2800"/>
              <a:t>Effects of perceived </a:t>
            </a:r>
            <a:r>
              <a:rPr lang="en-US" sz="2800" err="1"/>
              <a:t>organi</a:t>
            </a:r>
            <a:r>
              <a:rPr lang="pl-PL" sz="2800"/>
              <a:t>s</a:t>
            </a:r>
            <a:r>
              <a:rPr lang="en-US" sz="2800" err="1"/>
              <a:t>ational</a:t>
            </a:r>
            <a:r>
              <a:rPr lang="en-US" sz="2800"/>
              <a:t> politics and effort–reward imbalance on work outcomes – the moderating role of mindfulness</a:t>
            </a:r>
            <a:r>
              <a:rPr lang="pl-PL" sz="2800"/>
              <a:t> (</a:t>
            </a:r>
            <a:r>
              <a:rPr lang="pl-PL" sz="2800" err="1"/>
              <a:t>Murtaza</a:t>
            </a:r>
            <a:r>
              <a:rPr lang="pl-PL" sz="2800"/>
              <a:t> i in., 2022) </a:t>
            </a:r>
            <a:endParaRPr lang="en-US" sz="2800"/>
          </a:p>
        </p:txBody>
      </p:sp>
      <p:sp>
        <p:nvSpPr>
          <p:cNvPr id="4" name="Symbol zastępczy zawartości 5">
            <a:extLst>
              <a:ext uri="{FF2B5EF4-FFF2-40B4-BE49-F238E27FC236}">
                <a16:creationId xmlns:a16="http://schemas.microsoft.com/office/drawing/2014/main" id="{2275A9B0-6978-7B01-6774-91B48DFC2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438" y="2447925"/>
            <a:ext cx="9923462" cy="38385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l-PL" i="1"/>
              <a:t>Tytuł czasopisma: </a:t>
            </a:r>
            <a:r>
              <a:rPr lang="pl-PL" err="1"/>
              <a:t>Personnel</a:t>
            </a:r>
            <a:r>
              <a:rPr lang="pl-PL"/>
              <a:t> </a:t>
            </a:r>
            <a:r>
              <a:rPr lang="pl-PL" err="1"/>
              <a:t>Review</a:t>
            </a:r>
            <a:endParaRPr lang="pl-PL"/>
          </a:p>
          <a:p>
            <a:pPr marL="0" indent="0">
              <a:buNone/>
            </a:pPr>
            <a:r>
              <a:rPr lang="pl-PL" i="1"/>
              <a:t>Najciekawsze wnioski po przeczytaniu artykułu: </a:t>
            </a:r>
          </a:p>
          <a:p>
            <a:pPr marL="457200" indent="-457200">
              <a:buFont typeface="+mj-lt"/>
              <a:buAutoNum type="arabicPeriod"/>
            </a:pPr>
            <a:r>
              <a:rPr lang="pl-PL"/>
              <a:t>Uważność służy jako osobisty zasób dla pracowników: łagodzi negatywny wpływ POP (przestrzegana polityka </a:t>
            </a:r>
            <a:r>
              <a:rPr lang="pl-PL" err="1"/>
              <a:t>oprganizacyjna</a:t>
            </a:r>
            <a:r>
              <a:rPr lang="pl-PL"/>
              <a:t>) i ERI na JBO (wypalenie) i JS (satysfakcja)</a:t>
            </a:r>
          </a:p>
          <a:p>
            <a:pPr marL="457200" indent="-457200">
              <a:buFont typeface="+mj-lt"/>
              <a:buAutoNum type="arabicPeriod"/>
            </a:pPr>
            <a:r>
              <a:rPr lang="pl-PL"/>
              <a:t>Pracownicy postrzegają politykę organizacyjną i brak równowagi między wysiłkiem a nagrodą jako niekorzystne stresory, jako wymagania pracy, które są szczególnie kłopotliwe i jako kwestie, które wymagają dodatkowego wysiłku, aby sobie z nimi poradzić</a:t>
            </a:r>
          </a:p>
          <a:p>
            <a:pPr marL="0" indent="0">
              <a:buNone/>
            </a:pPr>
            <a:r>
              <a:rPr lang="pl-PL" i="1"/>
              <a:t>Próba badawcza (sektor / branża): </a:t>
            </a:r>
            <a:r>
              <a:rPr lang="pl-PL"/>
              <a:t>pracownicy w sektorze edukacji, rolniczych jednostkach badawczych oraz telekomunikacji (Francja i Pakistan)</a:t>
            </a:r>
            <a:endParaRPr lang="pl-PL" i="1"/>
          </a:p>
          <a:p>
            <a:pPr marL="0" indent="0">
              <a:buNone/>
            </a:pP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05122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257C7D0-A857-8A35-6885-90D891167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438" y="317247"/>
            <a:ext cx="9922764" cy="1294228"/>
          </a:xfrm>
        </p:spPr>
        <p:txBody>
          <a:bodyPr>
            <a:noAutofit/>
          </a:bodyPr>
          <a:lstStyle/>
          <a:p>
            <a:r>
              <a:rPr lang="pl-PL" sz="2800"/>
              <a:t>ERI przykład zastosowania - </a:t>
            </a:r>
            <a:r>
              <a:rPr lang="en-US" sz="2800"/>
              <a:t>Effects of perceived </a:t>
            </a:r>
            <a:r>
              <a:rPr lang="en-US" sz="2800" err="1"/>
              <a:t>organi</a:t>
            </a:r>
            <a:r>
              <a:rPr lang="pl-PL" sz="2800"/>
              <a:t>s</a:t>
            </a:r>
            <a:r>
              <a:rPr lang="en-US" sz="2800" err="1"/>
              <a:t>ational</a:t>
            </a:r>
            <a:r>
              <a:rPr lang="en-US" sz="2800"/>
              <a:t> politics and effort–reward imbalance on work outcomes – the moderating role of mindfulness</a:t>
            </a:r>
            <a:r>
              <a:rPr lang="pl-PL" sz="2800"/>
              <a:t> (</a:t>
            </a:r>
            <a:r>
              <a:rPr lang="pl-PL" sz="2800" err="1"/>
              <a:t>Murtaza</a:t>
            </a:r>
            <a:r>
              <a:rPr lang="pl-PL" sz="2800"/>
              <a:t> i in., 2022) </a:t>
            </a:r>
            <a:endParaRPr lang="en-US" sz="2800"/>
          </a:p>
        </p:txBody>
      </p:sp>
      <p:sp>
        <p:nvSpPr>
          <p:cNvPr id="4" name="Symbol zastępczy zawartości 5">
            <a:extLst>
              <a:ext uri="{FF2B5EF4-FFF2-40B4-BE49-F238E27FC236}">
                <a16:creationId xmlns:a16="http://schemas.microsoft.com/office/drawing/2014/main" id="{2275A9B0-6978-7B01-6774-91B48DFC2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438" y="2447925"/>
            <a:ext cx="9923462" cy="38385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pl-PL" i="1"/>
              <a:t>Narzędzia pomiaru:</a:t>
            </a:r>
          </a:p>
          <a:p>
            <a:r>
              <a:rPr lang="pl-PL"/>
              <a:t>POP – kwestionariusz POP (</a:t>
            </a:r>
            <a:r>
              <a:rPr lang="en-US" err="1"/>
              <a:t>Kacmar</a:t>
            </a:r>
            <a:r>
              <a:rPr lang="pl-PL"/>
              <a:t> </a:t>
            </a:r>
            <a:r>
              <a:rPr lang="en-US"/>
              <a:t>and Carlson</a:t>
            </a:r>
            <a:r>
              <a:rPr lang="pl-PL"/>
              <a:t>, </a:t>
            </a:r>
            <a:r>
              <a:rPr lang="en-US"/>
              <a:t>1997)</a:t>
            </a:r>
            <a:r>
              <a:rPr lang="pl-PL"/>
              <a:t> składający się z 3 </a:t>
            </a:r>
            <a:r>
              <a:rPr lang="pl-PL" err="1"/>
              <a:t>podskal</a:t>
            </a:r>
            <a:r>
              <a:rPr lang="pl-PL"/>
              <a:t>:  ogólne zachowanie polityczne (sześć pozycji), "idź do przodu" (cztery pozycje) oraz polityka wynagrodzeń i awansów (dwie pozycje)</a:t>
            </a:r>
          </a:p>
          <a:p>
            <a:r>
              <a:rPr lang="pl-PL"/>
              <a:t>ERI – krótka wersja kwestionariusza ERI (</a:t>
            </a:r>
            <a:r>
              <a:rPr lang="pl-PL" err="1"/>
              <a:t>Siegrist</a:t>
            </a:r>
            <a:r>
              <a:rPr lang="pl-PL"/>
              <a:t> i in., 2009)</a:t>
            </a:r>
          </a:p>
          <a:p>
            <a:r>
              <a:rPr lang="pl-PL" err="1"/>
              <a:t>Mindfulness</a:t>
            </a:r>
            <a:r>
              <a:rPr lang="pl-PL"/>
              <a:t> – Kwestionariusz </a:t>
            </a:r>
            <a:r>
              <a:rPr lang="pl-PL" err="1"/>
              <a:t>Mindfulness</a:t>
            </a:r>
            <a:r>
              <a:rPr lang="pl-PL"/>
              <a:t> Brown and Ryan (2003)</a:t>
            </a:r>
          </a:p>
          <a:p>
            <a:r>
              <a:rPr lang="pl-PL"/>
              <a:t>Wypalenie – Inwentarz </a:t>
            </a:r>
            <a:r>
              <a:rPr lang="pl-PL" err="1"/>
              <a:t>Wyplania</a:t>
            </a:r>
            <a:r>
              <a:rPr lang="pl-PL"/>
              <a:t> (</a:t>
            </a:r>
            <a:r>
              <a:rPr lang="pl-PL" err="1"/>
              <a:t>Melamed</a:t>
            </a:r>
            <a:r>
              <a:rPr lang="pl-PL"/>
              <a:t>, 2009) </a:t>
            </a:r>
            <a:r>
              <a:rPr lang="pl-PL" err="1"/>
              <a:t>podskale</a:t>
            </a:r>
            <a:r>
              <a:rPr lang="pl-PL"/>
              <a:t>: zmęczenie fizyczne, wyczerpanie emocjonalne zmęczenie poznawcze</a:t>
            </a:r>
          </a:p>
          <a:p>
            <a:r>
              <a:rPr lang="pl-PL"/>
              <a:t>Satysfakcja z pracy – Skala </a:t>
            </a:r>
            <a:r>
              <a:rPr lang="pl-PL" err="1"/>
              <a:t>satysfkacji</a:t>
            </a:r>
            <a:r>
              <a:rPr lang="pl-PL"/>
              <a:t> </a:t>
            </a:r>
            <a:r>
              <a:rPr lang="en-US"/>
              <a:t>Brayfield and </a:t>
            </a:r>
            <a:r>
              <a:rPr lang="en-US" err="1"/>
              <a:t>Rothe</a:t>
            </a:r>
            <a:r>
              <a:rPr lang="en-US"/>
              <a:t> (1951)</a:t>
            </a:r>
            <a:endParaRPr lang="pl-PL"/>
          </a:p>
          <a:p>
            <a:pPr marL="0" indent="0">
              <a:buNone/>
            </a:pPr>
            <a:r>
              <a:rPr lang="pl-PL" i="1"/>
              <a:t>Metody statystyczne: korelacja, wielokrotna regresja moderująca (</a:t>
            </a:r>
            <a:r>
              <a:rPr lang="pl-PL" i="1" err="1"/>
              <a:t>multiple</a:t>
            </a:r>
            <a:r>
              <a:rPr lang="pl-PL" i="1"/>
              <a:t> </a:t>
            </a:r>
            <a:r>
              <a:rPr lang="pl-PL" i="1" err="1"/>
              <a:t>moderating</a:t>
            </a:r>
            <a:r>
              <a:rPr lang="pl-PL" i="1"/>
              <a:t> </a:t>
            </a:r>
            <a:r>
              <a:rPr lang="pl-PL" i="1" err="1"/>
              <a:t>regression</a:t>
            </a:r>
            <a:r>
              <a:rPr lang="pl-PL" i="1"/>
              <a:t>; MRR)</a:t>
            </a:r>
          </a:p>
          <a:p>
            <a:pPr marL="0" indent="0">
              <a:buNone/>
            </a:pP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2000000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A8AD886-6064-F192-4BBE-2C4AA90D4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Bibliografia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54C25FF-FEE9-D40F-2C94-1E5F9D8D7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Baka, Ł. (2017).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Zachowania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kontrproduktywne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pracy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dlaczego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pracownicy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szkodzą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organizacji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Wydawnictwo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Naukowe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Scholar.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Leka, S., &amp; Jain, A. (2013).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Zagrożenia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psychospołeczne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środowisku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ich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wpływ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zdrowie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Stowarzyszenie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Zdrowa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Praca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Murtaza, G., Roques, O.,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Talpur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Q., Khan, R., &amp; Haq, I. U. (2022). Effects of perceived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organisational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politics and effort–reward imbalance on work outcomes – the moderating role of mindfulness.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Personnel Review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ahead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print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(ahead-of-print). https://doi.org/10.1108/PR-09-2020-0706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Siegrist, J. (1996). Adverse Health Effects of High-Effort/Low-Reward Conditions.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Journal of Occupational Health Psychology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(1), 27–41.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Siegrist, J., Starke, D., Chandola, T., Godin, I., Marmot, M.,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Niedhammer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I., &amp; Peter, R. (2004). The measurement of effort–reward imbalance at work: European comparisons.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Science &amp; Medicine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58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(8), 1483–1499.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https://doi.org/10.1016/S0277-9536(03)00351-4</a:t>
            </a:r>
            <a:endParaRPr lang="pl-PL" sz="180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0480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Siegrist, J., Li, J., &amp; Montano, D. (2014). Psychometric properties of the effort-reward imbalance questionnaire.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Germany: Duesseldorf University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1–13.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04800" marR="0" indent="-304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Widerszal-Bazyl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(2009).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Pojęcie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ryzyka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psychospołecznego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 </a:t>
            </a:r>
            <a:r>
              <a:rPr lang="en-US" sz="18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pracy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Bezpieczeństwo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Pracy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 :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nauka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i="1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praktyka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453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(6), 6–8.</a:t>
            </a: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48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EACF11-B099-F9E5-4A10-338C4AA82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Agenda</a:t>
            </a:r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C98850A-EF24-9502-C37E-B1B824CA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Prasówka</a:t>
            </a:r>
          </a:p>
          <a:p>
            <a:r>
              <a:rPr lang="pl-PL"/>
              <a:t>Wprowadzenie do pojęcia ryzyka psychospołecznego</a:t>
            </a:r>
          </a:p>
          <a:p>
            <a:r>
              <a:rPr lang="pl-PL"/>
              <a:t>Model ERI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71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75A73A0-BB15-427A-AB69-E8FF2A9E4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766B6FA-FFE6-E5BE-E430-48288FC55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258" y="1084946"/>
            <a:ext cx="3796542" cy="3487054"/>
          </a:xfrm>
        </p:spPr>
        <p:txBody>
          <a:bodyPr>
            <a:normAutofit/>
          </a:bodyPr>
          <a:lstStyle/>
          <a:p>
            <a:r>
              <a:rPr lang="pl-PL" sz="4000"/>
              <a:t>Jaka jest rola / cel psychologa organizacji?</a:t>
            </a:r>
            <a:endParaRPr lang="en-US" sz="400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976" y="1185078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47928EE-3046-BAA6-AC69-C8735A486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547" y="1035247"/>
            <a:ext cx="5548695" cy="2986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„Wyjaśnienie źródeł różnic w wydajności pracy oraz osiągnięciach zawodowych poszczególnych pracowników” (Baka, 2017)</a:t>
            </a:r>
            <a:endParaRPr lang="en-US"/>
          </a:p>
        </p:txBody>
      </p:sp>
      <p:pic>
        <p:nvPicPr>
          <p:cNvPr id="7" name="Graphic 6" descr="Office Worker">
            <a:extLst>
              <a:ext uri="{FF2B5EF4-FFF2-40B4-BE49-F238E27FC236}">
                <a16:creationId xmlns:a16="http://schemas.microsoft.com/office/drawing/2014/main" id="{C222E4A3-90B6-4689-48F3-D5650B561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24501" y="4476633"/>
            <a:ext cx="1809867" cy="180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4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3ED8E66-E2AC-4CC9-ADE3-FA44E4029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896EEC-5F94-016C-3C48-4C2CE47DA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69848"/>
            <a:ext cx="5007864" cy="2706916"/>
          </a:xfrm>
        </p:spPr>
        <p:txBody>
          <a:bodyPr>
            <a:normAutofit/>
          </a:bodyPr>
          <a:lstStyle/>
          <a:p>
            <a:r>
              <a:rPr lang="pl-PL" sz="4200"/>
              <a:t>Ryzyko psychospołeczne to…</a:t>
            </a:r>
            <a:endParaRPr lang="en-US" sz="4200"/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99E4D94C-0C5B-41F3-A1CB-A1E215C6A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2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2D2E9D1-68B4-80DA-7793-D6763C1A7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1" y="1064158"/>
            <a:ext cx="4540046" cy="3175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/>
              <a:t>„Ryzyko psychospołeczne związane z pracą dotyczy tych aspektów projektowania i zarządzania pracą, a także społecznego i organizacyjnego kontekstu pracy, które mogą spowodować urazy psychologiczne lub fizyczne (</a:t>
            </a:r>
            <a:r>
              <a:rPr lang="pl-PL" err="1"/>
              <a:t>Leka</a:t>
            </a:r>
            <a:r>
              <a:rPr lang="pl-PL"/>
              <a:t> &amp; </a:t>
            </a:r>
            <a:r>
              <a:rPr lang="pl-PL" err="1"/>
              <a:t>Jain</a:t>
            </a:r>
            <a:r>
              <a:rPr lang="pl-PL"/>
              <a:t>, 2013)”</a:t>
            </a:r>
            <a:endParaRPr lang="en-US"/>
          </a:p>
        </p:txBody>
      </p:sp>
      <p:pic>
        <p:nvPicPr>
          <p:cNvPr id="15" name="Picture 4" descr="Wykrzyknik na żółtym tle">
            <a:extLst>
              <a:ext uri="{FF2B5EF4-FFF2-40B4-BE49-F238E27FC236}">
                <a16:creationId xmlns:a16="http://schemas.microsoft.com/office/drawing/2014/main" id="{D7DF2776-3AA7-1AAC-3307-9ABFC45EA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330" b="1115"/>
          <a:stretch/>
        </p:blipFill>
        <p:spPr>
          <a:xfrm>
            <a:off x="6705600" y="4572000"/>
            <a:ext cx="548640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13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E9CBBE-AC27-4CB2-9A8C-6DA97C851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Wideo 4" descr="Omówienie uczestników">
            <a:extLst>
              <a:ext uri="{FF2B5EF4-FFF2-40B4-BE49-F238E27FC236}">
                <a16:creationId xmlns:a16="http://schemas.microsoft.com/office/drawing/2014/main" id="{E974D6D9-E235-0DAE-4A04-019AB384E4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-2"/>
            <a:ext cx="12191979" cy="685799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510558D-AB62-4468-A217-6D39626A67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922924"/>
          </a:xfrm>
          <a:prstGeom prst="rect">
            <a:avLst/>
          </a:prstGeom>
          <a:gradFill>
            <a:gsLst>
              <a:gs pos="10000">
                <a:srgbClr val="000000">
                  <a:alpha val="38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973716E-899A-63BF-363A-49436BD6E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1078992"/>
            <a:ext cx="10241280" cy="2732775"/>
          </a:xfrm>
        </p:spPr>
        <p:txBody>
          <a:bodyPr anchor="t">
            <a:normAutofit/>
          </a:bodyPr>
          <a:lstStyle/>
          <a:p>
            <a:r>
              <a:rPr lang="pl-PL" sz="6200">
                <a:solidFill>
                  <a:srgbClr val="FFFFFF"/>
                </a:solidFill>
              </a:rPr>
              <a:t>Psychospołeczne warunki Pracy - Modele</a:t>
            </a:r>
            <a:endParaRPr lang="en-US" sz="6200">
              <a:solidFill>
                <a:srgbClr val="FFFFFF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0EF3CC-90B1-4D25-8757-67F368728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72001"/>
            <a:ext cx="12192000" cy="22859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75585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80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6FA7129-28A6-C536-A127-8F19902C4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223" y="1076635"/>
            <a:ext cx="5023777" cy="3495365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pl-PL" sz="4200" cap="all"/>
              <a:t>Model braku równowagi pomiędzy wysiłkiem a nagrodą (</a:t>
            </a:r>
            <a:r>
              <a:rPr lang="pl-PL" sz="4200" cap="all" err="1"/>
              <a:t>Effort-Reward</a:t>
            </a:r>
            <a:r>
              <a:rPr lang="pl-PL" sz="4200" cap="all"/>
              <a:t> </a:t>
            </a:r>
            <a:r>
              <a:rPr lang="pl-PL" sz="4200" cap="all" err="1"/>
              <a:t>Imbalance</a:t>
            </a:r>
            <a:r>
              <a:rPr lang="pl-PL" sz="4200" cap="all"/>
              <a:t>; ERI)</a:t>
            </a:r>
            <a:r>
              <a:rPr lang="en-US" sz="4200" cap="all"/>
              <a:t>(Siegrist, 1996)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">
            <a:extLst>
              <a:ext uri="{FF2B5EF4-FFF2-40B4-BE49-F238E27FC236}">
                <a16:creationId xmlns:a16="http://schemas.microsoft.com/office/drawing/2014/main" id="{E9B7844C-1157-BA5C-C859-E0E9BFB7FD0C}"/>
              </a:ext>
            </a:extLst>
          </p:cNvPr>
          <p:cNvGrpSpPr/>
          <p:nvPr/>
        </p:nvGrpSpPr>
        <p:grpSpPr>
          <a:xfrm>
            <a:off x="7315201" y="1142998"/>
            <a:ext cx="4234069" cy="5031193"/>
            <a:chOff x="4688616" y="1771848"/>
            <a:chExt cx="2827466" cy="3359779"/>
          </a:xfrm>
        </p:grpSpPr>
        <p:sp>
          <p:nvSpPr>
            <p:cNvPr id="17" name="Rectangle 7">
              <a:extLst>
                <a:ext uri="{FF2B5EF4-FFF2-40B4-BE49-F238E27FC236}">
                  <a16:creationId xmlns:a16="http://schemas.microsoft.com/office/drawing/2014/main" id="{3489B0F9-AC07-0B78-32CE-0440AF0CBE1E}"/>
                </a:ext>
              </a:extLst>
            </p:cNvPr>
            <p:cNvSpPr/>
            <p:nvPr/>
          </p:nvSpPr>
          <p:spPr>
            <a:xfrm>
              <a:off x="4688616" y="3776938"/>
              <a:ext cx="960565" cy="506339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62456">
                <a:spcAft>
                  <a:spcPts val="600"/>
                </a:spcAft>
                <a:defRPr/>
              </a:pPr>
              <a:r>
                <a:rPr lang="pl-PL" sz="2087" kern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Wysiłek</a:t>
              </a:r>
              <a:endParaRPr kumimoji="0" lang="en-US" sz="1401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Oval 9">
              <a:extLst>
                <a:ext uri="{FF2B5EF4-FFF2-40B4-BE49-F238E27FC236}">
                  <a16:creationId xmlns:a16="http://schemas.microsoft.com/office/drawing/2014/main" id="{AEFA2494-57F7-7CA9-4F68-C4547E93D6F8}"/>
                </a:ext>
              </a:extLst>
            </p:cNvPr>
            <p:cNvSpPr/>
            <p:nvPr/>
          </p:nvSpPr>
          <p:spPr>
            <a:xfrm>
              <a:off x="6000749" y="2394022"/>
              <a:ext cx="190502" cy="194920"/>
            </a:xfrm>
            <a:prstGeom prst="ellipse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ectangle 10">
              <a:extLst>
                <a:ext uri="{FF2B5EF4-FFF2-40B4-BE49-F238E27FC236}">
                  <a16:creationId xmlns:a16="http://schemas.microsoft.com/office/drawing/2014/main" id="{2B1003A5-4991-3267-C8FA-918F29EC1683}"/>
                </a:ext>
              </a:extLst>
            </p:cNvPr>
            <p:cNvSpPr/>
            <p:nvPr/>
          </p:nvSpPr>
          <p:spPr>
            <a:xfrm>
              <a:off x="6073140" y="2588942"/>
              <a:ext cx="45719" cy="2542685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533E32A1-FF1C-6641-E2E6-D8784B3D0AD9}"/>
                </a:ext>
              </a:extLst>
            </p:cNvPr>
            <p:cNvSpPr/>
            <p:nvPr/>
          </p:nvSpPr>
          <p:spPr>
            <a:xfrm rot="5400000">
              <a:off x="6079490" y="4173263"/>
              <a:ext cx="45719" cy="186690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1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4022AC9-0869-2E30-CB9B-E10E49B4EF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68900" y="1774147"/>
              <a:ext cx="1866900" cy="1464353"/>
            </a:xfrm>
            <a:prstGeom prst="lin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2" name="Rectangle 47">
              <a:extLst>
                <a:ext uri="{FF2B5EF4-FFF2-40B4-BE49-F238E27FC236}">
                  <a16:creationId xmlns:a16="http://schemas.microsoft.com/office/drawing/2014/main" id="{57ED1C8D-FD1E-B5B7-E0B0-D819C88232AE}"/>
                </a:ext>
              </a:extLst>
            </p:cNvPr>
            <p:cNvSpPr/>
            <p:nvPr/>
          </p:nvSpPr>
          <p:spPr>
            <a:xfrm>
              <a:off x="6555517" y="2317801"/>
              <a:ext cx="960565" cy="1965476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t"/>
            <a:lstStyle/>
            <a:p>
              <a:pPr algn="ctr" defTabSz="1362456">
                <a:spcAft>
                  <a:spcPts val="600"/>
                </a:spcAft>
                <a:defRPr/>
              </a:pPr>
              <a:r>
                <a:rPr lang="pl-PL" sz="2087" kern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Nagroda</a:t>
              </a:r>
              <a:endParaRPr kumimoji="0" lang="en-US" sz="1401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3" name="Straight Connector 48">
              <a:extLst>
                <a:ext uri="{FF2B5EF4-FFF2-40B4-BE49-F238E27FC236}">
                  <a16:creationId xmlns:a16="http://schemas.microsoft.com/office/drawing/2014/main" id="{963534FC-8B92-2412-25FE-95C9EA75F16E}"/>
                </a:ext>
              </a:extLst>
            </p:cNvPr>
            <p:cNvCxnSpPr>
              <a:cxnSpLocks/>
            </p:cNvCxnSpPr>
            <p:nvPr/>
          </p:nvCxnSpPr>
          <p:spPr>
            <a:xfrm>
              <a:off x="7035800" y="1771848"/>
              <a:ext cx="0" cy="545953"/>
            </a:xfrm>
            <a:prstGeom prst="lin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cxnSp>
          <p:nvCxnSpPr>
            <p:cNvPr id="24" name="Straight Connector 49">
              <a:extLst>
                <a:ext uri="{FF2B5EF4-FFF2-40B4-BE49-F238E27FC236}">
                  <a16:creationId xmlns:a16="http://schemas.microsoft.com/office/drawing/2014/main" id="{DC48C385-65FB-76EF-6362-A0D290529FC6}"/>
                </a:ext>
              </a:extLst>
            </p:cNvPr>
            <p:cNvCxnSpPr>
              <a:cxnSpLocks/>
              <a:endCxn id="17" idx="0"/>
            </p:cNvCxnSpPr>
            <p:nvPr/>
          </p:nvCxnSpPr>
          <p:spPr>
            <a:xfrm>
              <a:off x="5168899" y="3230985"/>
              <a:ext cx="0" cy="545953"/>
            </a:xfrm>
            <a:prstGeom prst="line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25" name="Rectangle 11">
              <a:extLst>
                <a:ext uri="{FF2B5EF4-FFF2-40B4-BE49-F238E27FC236}">
                  <a16:creationId xmlns:a16="http://schemas.microsoft.com/office/drawing/2014/main" id="{8D26BBEF-6085-BCFF-3F29-6036640883DA}"/>
                </a:ext>
              </a:extLst>
            </p:cNvPr>
            <p:cNvSpPr/>
            <p:nvPr/>
          </p:nvSpPr>
          <p:spPr>
            <a:xfrm>
              <a:off x="6625643" y="2865207"/>
              <a:ext cx="820314" cy="373293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62456">
                <a:spcAft>
                  <a:spcPts val="600"/>
                </a:spcAft>
                <a:defRPr/>
              </a:pPr>
              <a:r>
                <a:rPr lang="pl-PL" sz="1788" kern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Zarobki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12">
              <a:extLst>
                <a:ext uri="{FF2B5EF4-FFF2-40B4-BE49-F238E27FC236}">
                  <a16:creationId xmlns:a16="http://schemas.microsoft.com/office/drawing/2014/main" id="{1B3B0E95-8C09-B1C3-BDEE-79C13C32A31B}"/>
                </a:ext>
              </a:extLst>
            </p:cNvPr>
            <p:cNvSpPr/>
            <p:nvPr/>
          </p:nvSpPr>
          <p:spPr>
            <a:xfrm>
              <a:off x="6625643" y="3280453"/>
              <a:ext cx="820314" cy="373293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62456">
                <a:spcAft>
                  <a:spcPts val="600"/>
                </a:spcAft>
                <a:defRPr/>
              </a:pPr>
              <a:r>
                <a:rPr lang="pl-PL" sz="1788" kern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Szacunek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Rectangle 13">
              <a:extLst>
                <a:ext uri="{FF2B5EF4-FFF2-40B4-BE49-F238E27FC236}">
                  <a16:creationId xmlns:a16="http://schemas.microsoft.com/office/drawing/2014/main" id="{DA441197-D13C-BE70-FFA9-467B49CF7851}"/>
                </a:ext>
              </a:extLst>
            </p:cNvPr>
            <p:cNvSpPr/>
            <p:nvPr/>
          </p:nvSpPr>
          <p:spPr>
            <a:xfrm>
              <a:off x="6625643" y="3738839"/>
              <a:ext cx="820314" cy="373293"/>
            </a:xfrm>
            <a:prstGeom prst="rect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1362456">
                <a:spcAft>
                  <a:spcPts val="600"/>
                </a:spcAft>
                <a:defRPr/>
              </a:pPr>
              <a:r>
                <a:rPr lang="pl-PL" sz="1639" kern="0">
                  <a:solidFill>
                    <a:prstClr val="black"/>
                  </a:solidFill>
                  <a:latin typeface="Calibri" panose="020F0502020204030204"/>
                  <a:ea typeface="+mn-ea"/>
                  <a:cs typeface="+mn-cs"/>
                </a:rPr>
                <a:t>Możliwość awansu</a:t>
              </a: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3502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1B1731-39D9-4145-8343-C209E1F09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D18C2F0-9C57-8E95-B256-1C5D7ACB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3" y="1069848"/>
            <a:ext cx="6308775" cy="2049620"/>
          </a:xfrm>
        </p:spPr>
        <p:txBody>
          <a:bodyPr>
            <a:normAutofit/>
          </a:bodyPr>
          <a:lstStyle/>
          <a:p>
            <a:r>
              <a:rPr lang="pl-PL" sz="3300"/>
              <a:t>Model braku równowagi pomiędzy wysiłkiem a nagrodą (</a:t>
            </a:r>
            <a:r>
              <a:rPr lang="pl-PL" sz="3300" err="1"/>
              <a:t>Effort-Reward</a:t>
            </a:r>
            <a:r>
              <a:rPr lang="pl-PL" sz="3300"/>
              <a:t> </a:t>
            </a:r>
            <a:r>
              <a:rPr lang="pl-PL" sz="3300" err="1"/>
              <a:t>Imbalance</a:t>
            </a:r>
            <a:r>
              <a:rPr lang="pl-PL" sz="3300"/>
              <a:t>; ERI)</a:t>
            </a:r>
            <a:endParaRPr lang="en-US" sz="33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683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39BFFA0-4AA9-742B-A165-03ADCF8D1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180522"/>
            <a:ext cx="6223996" cy="3105978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pl-PL">
                <a:latin typeface="Times New Roman" panose="02020603050405020304" pitchFamily="18" charset="0"/>
                <a:ea typeface="Times New Roman" panose="02020603050405020304" pitchFamily="18" charset="0"/>
              </a:rPr>
              <a:t>R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ola zawodowa w dorosłym życiu związana jest z poczuciem właśnie wartości, poczuciem skuteczności i określa status społeczny. Ten potencjalnie korzystny wpływ roli zawodowej jest oparty na warunku wzajemności między wkładanym wysiłkiem (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effort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w pracę a otrzymywaną nagrodą (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reward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). Mechanizm ten zakłada, że im większy został włożony wysiłek w pracę tym większe jest oczekiwanie otrzymania nagrody w formie wynagrodzenia (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money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), szacunku (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esteem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oraz możliwość awansu (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career</a:t>
            </a:r>
            <a:r>
              <a:rPr lang="pl-PL" i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i="1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oportunity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 (</a:t>
            </a:r>
            <a:r>
              <a:rPr lang="pl-PL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Siegrist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1996; </a:t>
            </a:r>
            <a:r>
              <a:rPr lang="pl-PL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Siegrist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 in., 2004). </a:t>
            </a:r>
            <a:endParaRPr lang="en-US"/>
          </a:p>
        </p:txBody>
      </p:sp>
      <p:pic>
        <p:nvPicPr>
          <p:cNvPr id="5" name="Picture 4" descr="Biała układanka z jednym czerwonym kawałkiem">
            <a:extLst>
              <a:ext uri="{FF2B5EF4-FFF2-40B4-BE49-F238E27FC236}">
                <a16:creationId xmlns:a16="http://schemas.microsoft.com/office/drawing/2014/main" id="{C628BFA7-DC7C-3628-534F-4D495A09E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02" r="34198"/>
          <a:stretch/>
        </p:blipFill>
        <p:spPr>
          <a:xfrm>
            <a:off x="8534400" y="10"/>
            <a:ext cx="36576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58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1B1731-39D9-4145-8343-C209E1F09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36C78FB-3287-1BFB-0EB2-AB4887BAC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203" y="1069848"/>
            <a:ext cx="6308775" cy="2049620"/>
          </a:xfrm>
        </p:spPr>
        <p:txBody>
          <a:bodyPr>
            <a:normAutofit/>
          </a:bodyPr>
          <a:lstStyle/>
          <a:p>
            <a:r>
              <a:rPr lang="pl-PL" sz="3300"/>
              <a:t>Model braku równowagi pomiędzy wysiłkiem a nagrodą (</a:t>
            </a:r>
            <a:r>
              <a:rPr lang="pl-PL" sz="3300" err="1"/>
              <a:t>Effort-Reward</a:t>
            </a:r>
            <a:r>
              <a:rPr lang="pl-PL" sz="3300"/>
              <a:t> </a:t>
            </a:r>
            <a:r>
              <a:rPr lang="pl-PL" sz="3300" err="1"/>
              <a:t>Imbalance</a:t>
            </a:r>
            <a:r>
              <a:rPr lang="pl-PL" sz="3300"/>
              <a:t>; ERI)</a:t>
            </a:r>
            <a:endParaRPr lang="en-US" sz="33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6683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61E78B5-1BE0-1C02-8C8B-3279FC75F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180522"/>
            <a:ext cx="6223996" cy="31059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Koszty jakie są związane z utrzymującym się długotrwałym brakiem równowagi pomiędzy wysiłkiem i nagrodą to nawracające uczucie zagrożenia, depresja (</a:t>
            </a:r>
            <a:r>
              <a:rPr lang="pl-PL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Siegrist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1996), zaburzenia zdrowotne (</a:t>
            </a:r>
            <a:r>
              <a:rPr lang="pl-PL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Widerszal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-Bazyl, 2009) oraz zwiększoną podatność na choroby (</a:t>
            </a:r>
            <a:r>
              <a:rPr lang="pl-PL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Siegrist</a:t>
            </a:r>
            <a:r>
              <a:rPr lang="pl-PL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 in., 2004). </a:t>
            </a:r>
            <a:endParaRPr lang="en-US"/>
          </a:p>
        </p:txBody>
      </p:sp>
      <p:pic>
        <p:nvPicPr>
          <p:cNvPr id="5" name="Picture 4" descr="Kalkulator, pióro, kompas, pieniądze i papier z drukowanymi wykresami">
            <a:extLst>
              <a:ext uri="{FF2B5EF4-FFF2-40B4-BE49-F238E27FC236}">
                <a16:creationId xmlns:a16="http://schemas.microsoft.com/office/drawing/2014/main" id="{0C1DC13B-CDE9-6BF6-5C60-3CB0141F5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45" r="31822" b="-1"/>
          <a:stretch/>
        </p:blipFill>
        <p:spPr>
          <a:xfrm>
            <a:off x="8534400" y="10"/>
            <a:ext cx="36576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110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689CE0-64D2-447C-9C1F-872D111D8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11C99DC-C3C5-4EBE-91DD-345109C3D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A87E0AE-0B56-D9A3-57E5-6F70DE891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516" y="1076635"/>
            <a:ext cx="3930256" cy="34953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cap="all" err="1"/>
              <a:t>Kwestionariusz</a:t>
            </a:r>
            <a:r>
              <a:rPr lang="en-US" sz="2800" cap="all"/>
              <a:t> </a:t>
            </a:r>
            <a:r>
              <a:rPr lang="en-US" sz="2800" cap="all" err="1"/>
              <a:t>braku</a:t>
            </a:r>
            <a:r>
              <a:rPr lang="en-US" sz="2800" cap="all"/>
              <a:t> </a:t>
            </a:r>
            <a:r>
              <a:rPr lang="en-US" sz="2800" cap="all" err="1"/>
              <a:t>równowagi</a:t>
            </a:r>
            <a:r>
              <a:rPr lang="en-US" sz="2800" cap="all"/>
              <a:t> </a:t>
            </a:r>
            <a:r>
              <a:rPr lang="en-US" sz="2800" cap="all" err="1"/>
              <a:t>między</a:t>
            </a:r>
            <a:r>
              <a:rPr lang="en-US" sz="2800" cap="all"/>
              <a:t> </a:t>
            </a:r>
            <a:r>
              <a:rPr lang="en-US" sz="2800" cap="all" err="1"/>
              <a:t>wysiłkiem</a:t>
            </a:r>
            <a:r>
              <a:rPr lang="en-US" sz="2800" cap="all"/>
              <a:t> a </a:t>
            </a:r>
            <a:r>
              <a:rPr lang="en-US" sz="2800" cap="all" err="1"/>
              <a:t>nagrodą</a:t>
            </a:r>
            <a:r>
              <a:rPr lang="en-US" sz="2800" cap="all"/>
              <a:t> (Effort-Reward Imbalance Questionnaire) (Siegrist </a:t>
            </a:r>
            <a:r>
              <a:rPr lang="en-US" sz="2800" cap="all" err="1"/>
              <a:t>i</a:t>
            </a:r>
            <a:r>
              <a:rPr lang="en-US" sz="2800" cap="all"/>
              <a:t> in., 2014)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0AA360F-DECB-4836-8FB6-22C4BC3FB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7684" y="1186792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 descr="Obraz zawierający diagram, szkic, krąg, rysowanie&#10;&#10;Opis wygenerowany automatycznie">
            <a:extLst>
              <a:ext uri="{FF2B5EF4-FFF2-40B4-BE49-F238E27FC236}">
                <a16:creationId xmlns:a16="http://schemas.microsoft.com/office/drawing/2014/main" id="{1B64B9E4-58F0-4F21-2E13-795BB2F7E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973" y="571499"/>
            <a:ext cx="4886326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980177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Bjorn">
      <a:dk1>
        <a:sysClr val="windowText" lastClr="000000"/>
      </a:dk1>
      <a:lt1>
        <a:sysClr val="window" lastClr="FFFFFF"/>
      </a:lt1>
      <a:dk2>
        <a:srgbClr val="252747"/>
      </a:dk2>
      <a:lt2>
        <a:srgbClr val="ECE4E9"/>
      </a:lt2>
      <a:accent1>
        <a:srgbClr val="736EB6"/>
      </a:accent1>
      <a:accent2>
        <a:srgbClr val="AB5991"/>
      </a:accent2>
      <a:accent3>
        <a:srgbClr val="AC9F39"/>
      </a:accent3>
      <a:accent4>
        <a:srgbClr val="756029"/>
      </a:accent4>
      <a:accent5>
        <a:srgbClr val="E87850"/>
      </a:accent5>
      <a:accent6>
        <a:srgbClr val="C6922A"/>
      </a:accent6>
      <a:hlink>
        <a:srgbClr val="736EB6"/>
      </a:hlink>
      <a:folHlink>
        <a:srgbClr val="AB5991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EB11955F91DFE44BEC86CDA30304B31" ma:contentTypeVersion="4" ma:contentTypeDescription="Utwórz nowy dokument." ma:contentTypeScope="" ma:versionID="f762e421d56ba27da72bdf3b38c6fea3">
  <xsd:schema xmlns:xsd="http://www.w3.org/2001/XMLSchema" xmlns:xs="http://www.w3.org/2001/XMLSchema" xmlns:p="http://schemas.microsoft.com/office/2006/metadata/properties" xmlns:ns2="ba5819a6-7136-4c3f-9dbe-52a5cf23e21d" targetNamespace="http://schemas.microsoft.com/office/2006/metadata/properties" ma:root="true" ma:fieldsID="c735be2237df17b11d43c468b2d312c4" ns2:_="">
    <xsd:import namespace="ba5819a6-7136-4c3f-9dbe-52a5cf23e2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5819a6-7136-4c3f-9dbe-52a5cf23e2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B8AB056-8BBB-4A7B-B321-28E40D928C97}"/>
</file>

<file path=customXml/itemProps2.xml><?xml version="1.0" encoding="utf-8"?>
<ds:datastoreItem xmlns:ds="http://schemas.openxmlformats.org/officeDocument/2006/customXml" ds:itemID="{3C0C5AA2-3EA3-4DA3-A3C4-4578D63984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7F824F-9774-4B85-98B7-6117A820B0B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BjornVTI</vt:lpstr>
      <vt:lpstr>Zarządzanie psychospołecznymi warunkami pracy</vt:lpstr>
      <vt:lpstr>Agenda</vt:lpstr>
      <vt:lpstr>Jaka jest rola / cel psychologa organizacji?</vt:lpstr>
      <vt:lpstr>Ryzyko psychospołeczne to…</vt:lpstr>
      <vt:lpstr>Psychospołeczne warunki Pracy - Modele</vt:lpstr>
      <vt:lpstr>Model braku równowagi pomiędzy wysiłkiem a nagrodą (Effort-Reward Imbalance; ERI)(Siegrist, 1996) </vt:lpstr>
      <vt:lpstr>Model braku równowagi pomiędzy wysiłkiem a nagrodą (Effort-Reward Imbalance; ERI)</vt:lpstr>
      <vt:lpstr>Model braku równowagi pomiędzy wysiłkiem a nagrodą (Effort-Reward Imbalance; ERI)</vt:lpstr>
      <vt:lpstr>Kwestionariusz braku równowagi między wysiłkiem a nagrodą (Effort-Reward Imbalance Questionnaire) (Siegrist i in., 2014)</vt:lpstr>
      <vt:lpstr>ERI Ratio (Siegrist i in., 2014)</vt:lpstr>
      <vt:lpstr>ERI Ratio (Siegrist i in., 2014)</vt:lpstr>
      <vt:lpstr>ERI przykład zastosowania - Effects of perceived organisational politics and effort–reward imbalance on work outcomes – the moderating role of mindfulness (Murtaza i in., 2022) </vt:lpstr>
      <vt:lpstr>ERI przykład zastosowania - Effects of perceived organisational politics and effort–reward imbalance on work outcomes – the moderating role of mindfulness (Murtaza i in., 2022) 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Zarządzanie psychospołecznymi warunkami pracy</dc:title>
  <dc:creator>Mikołaj Stolarski</dc:creator>
  <cp:revision>1</cp:revision>
  <dcterms:created xsi:type="dcterms:W3CDTF">2023-09-20T08:14:15Z</dcterms:created>
  <dcterms:modified xsi:type="dcterms:W3CDTF">2023-10-16T20:19:45Z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0x0101007EB11955F91DFE44BEC86CDA30304B31</vt:lpwstr>
  </property>
  <property fmtid="{D5CDD505-2E9C-101B-9397-08002B2CF9AE}" pid="3" name="Order">
    <vt:lpwstr>2200.00000000000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